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țiune implicită" id="{B4A8417E-DF66-4A3F-AB99-069047C4DBDC}">
          <p14:sldIdLst>
            <p14:sldId id="256"/>
            <p14:sldId id="266"/>
            <p14:sldId id="257"/>
            <p14:sldId id="258"/>
            <p14:sldId id="259"/>
            <p14:sldId id="260"/>
            <p14:sldId id="261"/>
            <p14:sldId id="262"/>
            <p14:sldId id="263"/>
          </p14:sldIdLst>
        </p14:section>
        <p14:section name="Secțiune fără titlu" id="{C1AE0A23-7123-4B89-B25C-C55587D20A53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8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E01A2B-63B1-428F-94C3-FB2EA14F93B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o-RO"/>
        </a:p>
      </dgm:t>
    </dgm:pt>
    <dgm:pt modelId="{7CBC90FB-2AD2-4CA4-8239-573024A2C178}">
      <dgm:prSet phldrT="[Text]" phldr="0" custT="1"/>
      <dgm:spPr/>
      <dgm:t>
        <a:bodyPr/>
        <a:lstStyle/>
        <a:p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CAPACITATEA MAXIMĂ: 13 GRUPE</a:t>
          </a:r>
        </a:p>
      </dgm:t>
    </dgm:pt>
    <dgm:pt modelId="{41B5C67B-F2E7-4616-8794-DFE1FEB91FEC}" type="parTrans" cxnId="{C3623DC3-0F87-42CB-8699-B4886CEAFAEF}">
      <dgm:prSet/>
      <dgm:spPr/>
      <dgm:t>
        <a:bodyPr/>
        <a:lstStyle/>
        <a:p>
          <a:endParaRPr lang="ro-RO"/>
        </a:p>
      </dgm:t>
    </dgm:pt>
    <dgm:pt modelId="{A7CBE380-732A-45AB-BD09-BA6FDE9D148E}" type="sibTrans" cxnId="{C3623DC3-0F87-42CB-8699-B4886CEAFAEF}">
      <dgm:prSet/>
      <dgm:spPr/>
      <dgm:t>
        <a:bodyPr/>
        <a:lstStyle/>
        <a:p>
          <a:endParaRPr lang="ro-RO"/>
        </a:p>
      </dgm:t>
    </dgm:pt>
    <dgm:pt modelId="{94D082BF-CF9A-42D5-B328-7261E8887678}">
      <dgm:prSet phldrT="[Text]" phldr="0" custT="1"/>
      <dgm:spPr/>
      <dgm:t>
        <a:bodyPr/>
        <a:lstStyle/>
        <a:p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TIPUL PROGRAMULUI: PROGRAM PRELUNGIT: 7.30-</a:t>
          </a:r>
        </a:p>
      </dgm:t>
    </dgm:pt>
    <dgm:pt modelId="{23C854F8-812E-4770-8270-85263A7D21BF}" type="parTrans" cxnId="{A91D9C50-CF26-4A85-B052-CF757B372372}">
      <dgm:prSet/>
      <dgm:spPr/>
      <dgm:t>
        <a:bodyPr/>
        <a:lstStyle/>
        <a:p>
          <a:endParaRPr lang="ro-RO"/>
        </a:p>
      </dgm:t>
    </dgm:pt>
    <dgm:pt modelId="{E3D2B413-D932-459F-82B1-0DA5ED423CF8}" type="sibTrans" cxnId="{A91D9C50-CF26-4A85-B052-CF757B372372}">
      <dgm:prSet/>
      <dgm:spPr/>
      <dgm:t>
        <a:bodyPr/>
        <a:lstStyle/>
        <a:p>
          <a:endParaRPr lang="ro-RO"/>
        </a:p>
      </dgm:t>
    </dgm:pt>
    <dgm:pt modelId="{8BEBBCAF-7415-4499-8824-4B6BC8A36DAD}">
      <dgm:prSet phldrT="[Text]" phldr="0" custT="1"/>
      <dgm:spPr/>
      <dgm:t>
        <a:bodyPr/>
        <a:lstStyle/>
        <a:p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2 GRUPE NIVEL  ANTEPREȘCOLAR; </a:t>
          </a:r>
        </a:p>
      </dgm:t>
    </dgm:pt>
    <dgm:pt modelId="{7BAE76AA-06EA-42E4-B8F0-4CC0C88329B9}" type="parTrans" cxnId="{B86594F0-BE15-4067-A33D-8A22C69ADF0D}">
      <dgm:prSet/>
      <dgm:spPr/>
      <dgm:t>
        <a:bodyPr/>
        <a:lstStyle/>
        <a:p>
          <a:endParaRPr lang="ro-RO"/>
        </a:p>
      </dgm:t>
    </dgm:pt>
    <dgm:pt modelId="{945188DD-7A2C-4664-A7C5-E2E140A11664}" type="sibTrans" cxnId="{B86594F0-BE15-4067-A33D-8A22C69ADF0D}">
      <dgm:prSet/>
      <dgm:spPr/>
      <dgm:t>
        <a:bodyPr/>
        <a:lstStyle/>
        <a:p>
          <a:endParaRPr lang="ro-RO"/>
        </a:p>
      </dgm:t>
    </dgm:pt>
    <dgm:pt modelId="{5BD9F4A8-422F-4B5F-9AAA-97608B50BB50}">
      <dgm:prSet phldrT="[Text]" phldr="0" custT="1"/>
      <dgm:spPr/>
      <dgm:t>
        <a:bodyPr/>
        <a:lstStyle/>
        <a:p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11 GRUPE NIVEL PREȘCOLAR; </a:t>
          </a:r>
        </a:p>
      </dgm:t>
    </dgm:pt>
    <dgm:pt modelId="{663F6AF5-C6E2-4546-A0D6-84F7D9705AF5}" type="sibTrans" cxnId="{A90BC742-8920-4271-83C8-942E5DADBA4D}">
      <dgm:prSet/>
      <dgm:spPr/>
      <dgm:t>
        <a:bodyPr/>
        <a:lstStyle/>
        <a:p>
          <a:endParaRPr lang="ro-RO"/>
        </a:p>
      </dgm:t>
    </dgm:pt>
    <dgm:pt modelId="{D74D39E4-A51E-4BE0-A5D9-007F997469D9}" type="parTrans" cxnId="{A90BC742-8920-4271-83C8-942E5DADBA4D}">
      <dgm:prSet/>
      <dgm:spPr/>
      <dgm:t>
        <a:bodyPr/>
        <a:lstStyle/>
        <a:p>
          <a:endParaRPr lang="ro-RO"/>
        </a:p>
      </dgm:t>
    </dgm:pt>
    <dgm:pt modelId="{388400F5-01D5-4815-91DE-D9D7EE9DF74D}">
      <dgm:prSet custT="1"/>
      <dgm:spPr/>
      <dgm:t>
        <a:bodyPr/>
        <a:lstStyle/>
        <a:p>
          <a:r>
            <a:rPr lang="ro-RO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PLAN DE ȘCPLARIZARE: 5 GRUPE MARI=100 LOCURI; 3 GRUPE MIJLOCII=66LOCURI; 3 GRUPE MICI=66 LOCURI; 2 GRUPE MARI ANTEPREȘCOLARI=44 LOCURI</a:t>
          </a:r>
        </a:p>
      </dgm:t>
    </dgm:pt>
    <dgm:pt modelId="{7BF1DC64-0BF2-4926-8300-5FD41B2F7021}" type="parTrans" cxnId="{C53E5D29-C9FC-4DF6-8FFC-F47187B1C1BB}">
      <dgm:prSet/>
      <dgm:spPr/>
      <dgm:t>
        <a:bodyPr/>
        <a:lstStyle/>
        <a:p>
          <a:endParaRPr lang="en-US"/>
        </a:p>
      </dgm:t>
    </dgm:pt>
    <dgm:pt modelId="{11189B49-6ABB-4590-9AE5-05406DBFB210}" type="sibTrans" cxnId="{C53E5D29-C9FC-4DF6-8FFC-F47187B1C1BB}">
      <dgm:prSet/>
      <dgm:spPr/>
      <dgm:t>
        <a:bodyPr/>
        <a:lstStyle/>
        <a:p>
          <a:endParaRPr lang="en-US"/>
        </a:p>
      </dgm:t>
    </dgm:pt>
    <dgm:pt modelId="{37C909DB-8A9B-4282-BF21-4EE4A18DFE2E}" type="pres">
      <dgm:prSet presAssocID="{D2E01A2B-63B1-428F-94C3-FB2EA14F93B1}" presName="linear" presStyleCnt="0">
        <dgm:presLayoutVars>
          <dgm:dir/>
          <dgm:animLvl val="lvl"/>
          <dgm:resizeHandles val="exact"/>
        </dgm:presLayoutVars>
      </dgm:prSet>
      <dgm:spPr/>
    </dgm:pt>
    <dgm:pt modelId="{2BC11176-99B0-4260-A812-E74AF0B42375}" type="pres">
      <dgm:prSet presAssocID="{7CBC90FB-2AD2-4CA4-8239-573024A2C178}" presName="parentLin" presStyleCnt="0"/>
      <dgm:spPr/>
    </dgm:pt>
    <dgm:pt modelId="{66C71A9C-9B9A-4507-A0E7-0459EC5A601B}" type="pres">
      <dgm:prSet presAssocID="{7CBC90FB-2AD2-4CA4-8239-573024A2C178}" presName="parentLeftMargin" presStyleLbl="node1" presStyleIdx="0" presStyleCnt="5"/>
      <dgm:spPr/>
    </dgm:pt>
    <dgm:pt modelId="{6446BE1D-D6A9-46E5-8051-CC6DDFD15406}" type="pres">
      <dgm:prSet presAssocID="{7CBC90FB-2AD2-4CA4-8239-573024A2C17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F733323A-BEF5-44DB-8BAD-CD49C225EBDD}" type="pres">
      <dgm:prSet presAssocID="{7CBC90FB-2AD2-4CA4-8239-573024A2C178}" presName="negativeSpace" presStyleCnt="0"/>
      <dgm:spPr/>
    </dgm:pt>
    <dgm:pt modelId="{36B7F981-EAA2-4662-A654-C034EFEA712F}" type="pres">
      <dgm:prSet presAssocID="{7CBC90FB-2AD2-4CA4-8239-573024A2C178}" presName="childText" presStyleLbl="conFgAcc1" presStyleIdx="0" presStyleCnt="5">
        <dgm:presLayoutVars>
          <dgm:bulletEnabled val="1"/>
        </dgm:presLayoutVars>
      </dgm:prSet>
      <dgm:spPr/>
    </dgm:pt>
    <dgm:pt modelId="{A33D119E-7C8E-40A1-99DA-D34C9ECEDADA}" type="pres">
      <dgm:prSet presAssocID="{A7CBE380-732A-45AB-BD09-BA6FDE9D148E}" presName="spaceBetweenRectangles" presStyleCnt="0"/>
      <dgm:spPr/>
    </dgm:pt>
    <dgm:pt modelId="{EE73D029-DF93-4368-9FEF-658AA75EBB6E}" type="pres">
      <dgm:prSet presAssocID="{5BD9F4A8-422F-4B5F-9AAA-97608B50BB50}" presName="parentLin" presStyleCnt="0"/>
      <dgm:spPr/>
    </dgm:pt>
    <dgm:pt modelId="{3A80FBA9-1C79-411F-9357-6ED100747641}" type="pres">
      <dgm:prSet presAssocID="{5BD9F4A8-422F-4B5F-9AAA-97608B50BB50}" presName="parentLeftMargin" presStyleLbl="node1" presStyleIdx="0" presStyleCnt="5"/>
      <dgm:spPr/>
    </dgm:pt>
    <dgm:pt modelId="{D9544427-6E0A-40E3-BEC6-9422F1E29D19}" type="pres">
      <dgm:prSet presAssocID="{5BD9F4A8-422F-4B5F-9AAA-97608B50BB50}" presName="parentText" presStyleLbl="node1" presStyleIdx="1" presStyleCnt="5" custLinFactNeighborX="18227" custLinFactNeighborY="-16269">
        <dgm:presLayoutVars>
          <dgm:chMax val="0"/>
          <dgm:bulletEnabled val="1"/>
        </dgm:presLayoutVars>
      </dgm:prSet>
      <dgm:spPr/>
    </dgm:pt>
    <dgm:pt modelId="{E84E756A-9FD9-4D15-9139-BB4A15F42EBA}" type="pres">
      <dgm:prSet presAssocID="{5BD9F4A8-422F-4B5F-9AAA-97608B50BB50}" presName="negativeSpace" presStyleCnt="0"/>
      <dgm:spPr/>
    </dgm:pt>
    <dgm:pt modelId="{CB120EDB-9167-4C12-B5E5-FB878658940F}" type="pres">
      <dgm:prSet presAssocID="{5BD9F4A8-422F-4B5F-9AAA-97608B50BB50}" presName="childText" presStyleLbl="conFgAcc1" presStyleIdx="1" presStyleCnt="5">
        <dgm:presLayoutVars>
          <dgm:bulletEnabled val="1"/>
        </dgm:presLayoutVars>
      </dgm:prSet>
      <dgm:spPr/>
    </dgm:pt>
    <dgm:pt modelId="{EF5C0D65-FC45-4F11-8602-8592C38D2249}" type="pres">
      <dgm:prSet presAssocID="{663F6AF5-C6E2-4546-A0D6-84F7D9705AF5}" presName="spaceBetweenRectangles" presStyleCnt="0"/>
      <dgm:spPr/>
    </dgm:pt>
    <dgm:pt modelId="{CF7AA875-EB02-4E21-812C-7F74C51B185B}" type="pres">
      <dgm:prSet presAssocID="{8BEBBCAF-7415-4499-8824-4B6BC8A36DAD}" presName="parentLin" presStyleCnt="0"/>
      <dgm:spPr/>
    </dgm:pt>
    <dgm:pt modelId="{B58B6868-A94C-4951-ABF5-B721C4AD2A06}" type="pres">
      <dgm:prSet presAssocID="{8BEBBCAF-7415-4499-8824-4B6BC8A36DAD}" presName="parentLeftMargin" presStyleLbl="node1" presStyleIdx="1" presStyleCnt="5"/>
      <dgm:spPr/>
    </dgm:pt>
    <dgm:pt modelId="{4DE83E1E-CBD8-4FE0-8DDB-C2633C358E8B}" type="pres">
      <dgm:prSet presAssocID="{8BEBBCAF-7415-4499-8824-4B6BC8A36DA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797195A7-109B-4EBA-948F-FB70C38A9B3D}" type="pres">
      <dgm:prSet presAssocID="{8BEBBCAF-7415-4499-8824-4B6BC8A36DAD}" presName="negativeSpace" presStyleCnt="0"/>
      <dgm:spPr/>
    </dgm:pt>
    <dgm:pt modelId="{C6E58532-189D-4975-A38B-D7CE449F0C8C}" type="pres">
      <dgm:prSet presAssocID="{8BEBBCAF-7415-4499-8824-4B6BC8A36DAD}" presName="childText" presStyleLbl="conFgAcc1" presStyleIdx="2" presStyleCnt="5">
        <dgm:presLayoutVars>
          <dgm:bulletEnabled val="1"/>
        </dgm:presLayoutVars>
      </dgm:prSet>
      <dgm:spPr/>
    </dgm:pt>
    <dgm:pt modelId="{3BE0827D-96BB-45F9-A4C1-531C7A638AFE}" type="pres">
      <dgm:prSet presAssocID="{945188DD-7A2C-4664-A7C5-E2E140A11664}" presName="spaceBetweenRectangles" presStyleCnt="0"/>
      <dgm:spPr/>
    </dgm:pt>
    <dgm:pt modelId="{2FE468A5-472B-43F2-9BEE-A17CD2712EEA}" type="pres">
      <dgm:prSet presAssocID="{94D082BF-CF9A-42D5-B328-7261E8887678}" presName="parentLin" presStyleCnt="0"/>
      <dgm:spPr/>
    </dgm:pt>
    <dgm:pt modelId="{DBFA81E8-B6EE-4A5A-9D07-00BDDF9477C4}" type="pres">
      <dgm:prSet presAssocID="{94D082BF-CF9A-42D5-B328-7261E8887678}" presName="parentLeftMargin" presStyleLbl="node1" presStyleIdx="2" presStyleCnt="5"/>
      <dgm:spPr/>
    </dgm:pt>
    <dgm:pt modelId="{2D7DBCC5-2205-4693-9150-01456BD839B2}" type="pres">
      <dgm:prSet presAssocID="{94D082BF-CF9A-42D5-B328-7261E888767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44F77EC-BD72-4296-ABC2-335118675515}" type="pres">
      <dgm:prSet presAssocID="{94D082BF-CF9A-42D5-B328-7261E8887678}" presName="negativeSpace" presStyleCnt="0"/>
      <dgm:spPr/>
    </dgm:pt>
    <dgm:pt modelId="{F260E5B4-89F1-43A6-A1FB-3F7182888B56}" type="pres">
      <dgm:prSet presAssocID="{94D082BF-CF9A-42D5-B328-7261E8887678}" presName="childText" presStyleLbl="conFgAcc1" presStyleIdx="3" presStyleCnt="5">
        <dgm:presLayoutVars>
          <dgm:bulletEnabled val="1"/>
        </dgm:presLayoutVars>
      </dgm:prSet>
      <dgm:spPr/>
    </dgm:pt>
    <dgm:pt modelId="{33A859F2-EC04-4138-BF5E-13570DB5D84B}" type="pres">
      <dgm:prSet presAssocID="{E3D2B413-D932-459F-82B1-0DA5ED423CF8}" presName="spaceBetweenRectangles" presStyleCnt="0"/>
      <dgm:spPr/>
    </dgm:pt>
    <dgm:pt modelId="{6A8E9066-3EC9-4B09-9286-6D75563CEB40}" type="pres">
      <dgm:prSet presAssocID="{388400F5-01D5-4815-91DE-D9D7EE9DF74D}" presName="parentLin" presStyleCnt="0"/>
      <dgm:spPr/>
    </dgm:pt>
    <dgm:pt modelId="{CEDBA278-B5E4-4B6A-AA81-E5C065055764}" type="pres">
      <dgm:prSet presAssocID="{388400F5-01D5-4815-91DE-D9D7EE9DF74D}" presName="parentLeftMargin" presStyleLbl="node1" presStyleIdx="3" presStyleCnt="5"/>
      <dgm:spPr/>
    </dgm:pt>
    <dgm:pt modelId="{DF3BBB73-E4E8-41BB-9064-1725566F7042}" type="pres">
      <dgm:prSet presAssocID="{388400F5-01D5-4815-91DE-D9D7EE9DF74D}" presName="parentText" presStyleLbl="node1" presStyleIdx="4" presStyleCnt="5" custScaleY="280138">
        <dgm:presLayoutVars>
          <dgm:chMax val="0"/>
          <dgm:bulletEnabled val="1"/>
        </dgm:presLayoutVars>
      </dgm:prSet>
      <dgm:spPr/>
    </dgm:pt>
    <dgm:pt modelId="{8CBA2EE1-3522-4E42-B95E-B260E10D4754}" type="pres">
      <dgm:prSet presAssocID="{388400F5-01D5-4815-91DE-D9D7EE9DF74D}" presName="negativeSpace" presStyleCnt="0"/>
      <dgm:spPr/>
    </dgm:pt>
    <dgm:pt modelId="{6798E9F0-16D8-4322-8E8B-E7C265447375}" type="pres">
      <dgm:prSet presAssocID="{388400F5-01D5-4815-91DE-D9D7EE9DF74D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405D4008-A931-4DCE-ACB3-18946C1A283A}" type="presOf" srcId="{94D082BF-CF9A-42D5-B328-7261E8887678}" destId="{DBFA81E8-B6EE-4A5A-9D07-00BDDF9477C4}" srcOrd="0" destOrd="0" presId="urn:microsoft.com/office/officeart/2005/8/layout/list1"/>
    <dgm:cxn modelId="{3595EB13-C544-4B39-895A-8AC90B8FC3A9}" type="presOf" srcId="{388400F5-01D5-4815-91DE-D9D7EE9DF74D}" destId="{CEDBA278-B5E4-4B6A-AA81-E5C065055764}" srcOrd="0" destOrd="0" presId="urn:microsoft.com/office/officeart/2005/8/layout/list1"/>
    <dgm:cxn modelId="{C53E5D29-C9FC-4DF6-8FFC-F47187B1C1BB}" srcId="{D2E01A2B-63B1-428F-94C3-FB2EA14F93B1}" destId="{388400F5-01D5-4815-91DE-D9D7EE9DF74D}" srcOrd="4" destOrd="0" parTransId="{7BF1DC64-0BF2-4926-8300-5FD41B2F7021}" sibTransId="{11189B49-6ABB-4590-9AE5-05406DBFB210}"/>
    <dgm:cxn modelId="{4702103B-E2C8-4CDD-8A92-C4DEEB6B1F42}" type="presOf" srcId="{D2E01A2B-63B1-428F-94C3-FB2EA14F93B1}" destId="{37C909DB-8A9B-4282-BF21-4EE4A18DFE2E}" srcOrd="0" destOrd="0" presId="urn:microsoft.com/office/officeart/2005/8/layout/list1"/>
    <dgm:cxn modelId="{6962D35E-1F8F-47D8-AD6C-7FE10A6D86D4}" type="presOf" srcId="{94D082BF-CF9A-42D5-B328-7261E8887678}" destId="{2D7DBCC5-2205-4693-9150-01456BD839B2}" srcOrd="1" destOrd="0" presId="urn:microsoft.com/office/officeart/2005/8/layout/list1"/>
    <dgm:cxn modelId="{163E2462-F9F5-4D16-BE36-B40B22E14E6F}" type="presOf" srcId="{7CBC90FB-2AD2-4CA4-8239-573024A2C178}" destId="{66C71A9C-9B9A-4507-A0E7-0459EC5A601B}" srcOrd="0" destOrd="0" presId="urn:microsoft.com/office/officeart/2005/8/layout/list1"/>
    <dgm:cxn modelId="{A90BC742-8920-4271-83C8-942E5DADBA4D}" srcId="{D2E01A2B-63B1-428F-94C3-FB2EA14F93B1}" destId="{5BD9F4A8-422F-4B5F-9AAA-97608B50BB50}" srcOrd="1" destOrd="0" parTransId="{D74D39E4-A51E-4BE0-A5D9-007F997469D9}" sibTransId="{663F6AF5-C6E2-4546-A0D6-84F7D9705AF5}"/>
    <dgm:cxn modelId="{A91D9C50-CF26-4A85-B052-CF757B372372}" srcId="{D2E01A2B-63B1-428F-94C3-FB2EA14F93B1}" destId="{94D082BF-CF9A-42D5-B328-7261E8887678}" srcOrd="3" destOrd="0" parTransId="{23C854F8-812E-4770-8270-85263A7D21BF}" sibTransId="{E3D2B413-D932-459F-82B1-0DA5ED423CF8}"/>
    <dgm:cxn modelId="{E121CA55-E311-49B6-8365-184C86BA6DEA}" type="presOf" srcId="{8BEBBCAF-7415-4499-8824-4B6BC8A36DAD}" destId="{4DE83E1E-CBD8-4FE0-8DDB-C2633C358E8B}" srcOrd="1" destOrd="0" presId="urn:microsoft.com/office/officeart/2005/8/layout/list1"/>
    <dgm:cxn modelId="{8B778C56-8B48-4E64-AB93-1BE8276504EB}" type="presOf" srcId="{388400F5-01D5-4815-91DE-D9D7EE9DF74D}" destId="{DF3BBB73-E4E8-41BB-9064-1725566F7042}" srcOrd="1" destOrd="0" presId="urn:microsoft.com/office/officeart/2005/8/layout/list1"/>
    <dgm:cxn modelId="{82D33C79-2600-4BA1-ADD9-CFCF80CCCE2B}" type="presOf" srcId="{5BD9F4A8-422F-4B5F-9AAA-97608B50BB50}" destId="{3A80FBA9-1C79-411F-9357-6ED100747641}" srcOrd="0" destOrd="0" presId="urn:microsoft.com/office/officeart/2005/8/layout/list1"/>
    <dgm:cxn modelId="{562AC2B4-F053-4F6D-B3DA-6646FB76FB6A}" type="presOf" srcId="{5BD9F4A8-422F-4B5F-9AAA-97608B50BB50}" destId="{D9544427-6E0A-40E3-BEC6-9422F1E29D19}" srcOrd="1" destOrd="0" presId="urn:microsoft.com/office/officeart/2005/8/layout/list1"/>
    <dgm:cxn modelId="{C3623DC3-0F87-42CB-8699-B4886CEAFAEF}" srcId="{D2E01A2B-63B1-428F-94C3-FB2EA14F93B1}" destId="{7CBC90FB-2AD2-4CA4-8239-573024A2C178}" srcOrd="0" destOrd="0" parTransId="{41B5C67B-F2E7-4616-8794-DFE1FEB91FEC}" sibTransId="{A7CBE380-732A-45AB-BD09-BA6FDE9D148E}"/>
    <dgm:cxn modelId="{BF03DCD1-F7FF-4E0E-9C79-C0D30C7F9B58}" type="presOf" srcId="{7CBC90FB-2AD2-4CA4-8239-573024A2C178}" destId="{6446BE1D-D6A9-46E5-8051-CC6DDFD15406}" srcOrd="1" destOrd="0" presId="urn:microsoft.com/office/officeart/2005/8/layout/list1"/>
    <dgm:cxn modelId="{514B43E9-B3D2-420D-810F-41BE3F7ECD93}" type="presOf" srcId="{8BEBBCAF-7415-4499-8824-4B6BC8A36DAD}" destId="{B58B6868-A94C-4951-ABF5-B721C4AD2A06}" srcOrd="0" destOrd="0" presId="urn:microsoft.com/office/officeart/2005/8/layout/list1"/>
    <dgm:cxn modelId="{B86594F0-BE15-4067-A33D-8A22C69ADF0D}" srcId="{D2E01A2B-63B1-428F-94C3-FB2EA14F93B1}" destId="{8BEBBCAF-7415-4499-8824-4B6BC8A36DAD}" srcOrd="2" destOrd="0" parTransId="{7BAE76AA-06EA-42E4-B8F0-4CC0C88329B9}" sibTransId="{945188DD-7A2C-4664-A7C5-E2E140A11664}"/>
    <dgm:cxn modelId="{2C65741D-6A5D-4186-A661-202DAB018F63}" type="presParOf" srcId="{37C909DB-8A9B-4282-BF21-4EE4A18DFE2E}" destId="{2BC11176-99B0-4260-A812-E74AF0B42375}" srcOrd="0" destOrd="0" presId="urn:microsoft.com/office/officeart/2005/8/layout/list1"/>
    <dgm:cxn modelId="{43C3C83F-09F9-4611-9A24-EC394A4C1752}" type="presParOf" srcId="{2BC11176-99B0-4260-A812-E74AF0B42375}" destId="{66C71A9C-9B9A-4507-A0E7-0459EC5A601B}" srcOrd="0" destOrd="0" presId="urn:microsoft.com/office/officeart/2005/8/layout/list1"/>
    <dgm:cxn modelId="{052D08CB-0881-495A-8BD4-A73E0CCD0899}" type="presParOf" srcId="{2BC11176-99B0-4260-A812-E74AF0B42375}" destId="{6446BE1D-D6A9-46E5-8051-CC6DDFD15406}" srcOrd="1" destOrd="0" presId="urn:microsoft.com/office/officeart/2005/8/layout/list1"/>
    <dgm:cxn modelId="{3604A758-DDB7-4349-9E06-45B9DDAA3B4F}" type="presParOf" srcId="{37C909DB-8A9B-4282-BF21-4EE4A18DFE2E}" destId="{F733323A-BEF5-44DB-8BAD-CD49C225EBDD}" srcOrd="1" destOrd="0" presId="urn:microsoft.com/office/officeart/2005/8/layout/list1"/>
    <dgm:cxn modelId="{F4B9618D-3C51-4AF4-863E-8BE9721B2F50}" type="presParOf" srcId="{37C909DB-8A9B-4282-BF21-4EE4A18DFE2E}" destId="{36B7F981-EAA2-4662-A654-C034EFEA712F}" srcOrd="2" destOrd="0" presId="urn:microsoft.com/office/officeart/2005/8/layout/list1"/>
    <dgm:cxn modelId="{E43F63F6-4321-4FC8-9A68-04A8EE1864B6}" type="presParOf" srcId="{37C909DB-8A9B-4282-BF21-4EE4A18DFE2E}" destId="{A33D119E-7C8E-40A1-99DA-D34C9ECEDADA}" srcOrd="3" destOrd="0" presId="urn:microsoft.com/office/officeart/2005/8/layout/list1"/>
    <dgm:cxn modelId="{08050704-7A97-46B3-A047-4EA2D14CFDC9}" type="presParOf" srcId="{37C909DB-8A9B-4282-BF21-4EE4A18DFE2E}" destId="{EE73D029-DF93-4368-9FEF-658AA75EBB6E}" srcOrd="4" destOrd="0" presId="urn:microsoft.com/office/officeart/2005/8/layout/list1"/>
    <dgm:cxn modelId="{4546D919-F121-47C3-96C5-B18020FC6850}" type="presParOf" srcId="{EE73D029-DF93-4368-9FEF-658AA75EBB6E}" destId="{3A80FBA9-1C79-411F-9357-6ED100747641}" srcOrd="0" destOrd="0" presId="urn:microsoft.com/office/officeart/2005/8/layout/list1"/>
    <dgm:cxn modelId="{6DEE8D49-F1A3-4C0C-9B93-4E96DE4D862D}" type="presParOf" srcId="{EE73D029-DF93-4368-9FEF-658AA75EBB6E}" destId="{D9544427-6E0A-40E3-BEC6-9422F1E29D19}" srcOrd="1" destOrd="0" presId="urn:microsoft.com/office/officeart/2005/8/layout/list1"/>
    <dgm:cxn modelId="{2CCA08AB-B3D7-4208-9DAC-5AF8BB139384}" type="presParOf" srcId="{37C909DB-8A9B-4282-BF21-4EE4A18DFE2E}" destId="{E84E756A-9FD9-4D15-9139-BB4A15F42EBA}" srcOrd="5" destOrd="0" presId="urn:microsoft.com/office/officeart/2005/8/layout/list1"/>
    <dgm:cxn modelId="{60C83675-B971-4331-BCEE-6C6EB5BDA810}" type="presParOf" srcId="{37C909DB-8A9B-4282-BF21-4EE4A18DFE2E}" destId="{CB120EDB-9167-4C12-B5E5-FB878658940F}" srcOrd="6" destOrd="0" presId="urn:microsoft.com/office/officeart/2005/8/layout/list1"/>
    <dgm:cxn modelId="{ECD8DFD4-C73C-4558-BCC8-18656D9B380A}" type="presParOf" srcId="{37C909DB-8A9B-4282-BF21-4EE4A18DFE2E}" destId="{EF5C0D65-FC45-4F11-8602-8592C38D2249}" srcOrd="7" destOrd="0" presId="urn:microsoft.com/office/officeart/2005/8/layout/list1"/>
    <dgm:cxn modelId="{16ABCD89-0EC7-4250-819A-58FF974D831B}" type="presParOf" srcId="{37C909DB-8A9B-4282-BF21-4EE4A18DFE2E}" destId="{CF7AA875-EB02-4E21-812C-7F74C51B185B}" srcOrd="8" destOrd="0" presId="urn:microsoft.com/office/officeart/2005/8/layout/list1"/>
    <dgm:cxn modelId="{16375DE9-1D30-41A8-A9AA-BC60EC0883E9}" type="presParOf" srcId="{CF7AA875-EB02-4E21-812C-7F74C51B185B}" destId="{B58B6868-A94C-4951-ABF5-B721C4AD2A06}" srcOrd="0" destOrd="0" presId="urn:microsoft.com/office/officeart/2005/8/layout/list1"/>
    <dgm:cxn modelId="{0DB3754E-2083-4A2E-A980-F182A50DE717}" type="presParOf" srcId="{CF7AA875-EB02-4E21-812C-7F74C51B185B}" destId="{4DE83E1E-CBD8-4FE0-8DDB-C2633C358E8B}" srcOrd="1" destOrd="0" presId="urn:microsoft.com/office/officeart/2005/8/layout/list1"/>
    <dgm:cxn modelId="{045AB242-060A-47D5-8856-B6F49C02BDB8}" type="presParOf" srcId="{37C909DB-8A9B-4282-BF21-4EE4A18DFE2E}" destId="{797195A7-109B-4EBA-948F-FB70C38A9B3D}" srcOrd="9" destOrd="0" presId="urn:microsoft.com/office/officeart/2005/8/layout/list1"/>
    <dgm:cxn modelId="{78FC1138-2A5D-4DBB-B834-AE4E7345D8FF}" type="presParOf" srcId="{37C909DB-8A9B-4282-BF21-4EE4A18DFE2E}" destId="{C6E58532-189D-4975-A38B-D7CE449F0C8C}" srcOrd="10" destOrd="0" presId="urn:microsoft.com/office/officeart/2005/8/layout/list1"/>
    <dgm:cxn modelId="{26564CCC-620D-4DDA-A338-B4609AB3D8CC}" type="presParOf" srcId="{37C909DB-8A9B-4282-BF21-4EE4A18DFE2E}" destId="{3BE0827D-96BB-45F9-A4C1-531C7A638AFE}" srcOrd="11" destOrd="0" presId="urn:microsoft.com/office/officeart/2005/8/layout/list1"/>
    <dgm:cxn modelId="{D44BBD9B-D64D-48CB-B83B-094037BF7355}" type="presParOf" srcId="{37C909DB-8A9B-4282-BF21-4EE4A18DFE2E}" destId="{2FE468A5-472B-43F2-9BEE-A17CD2712EEA}" srcOrd="12" destOrd="0" presId="urn:microsoft.com/office/officeart/2005/8/layout/list1"/>
    <dgm:cxn modelId="{C29947C5-6A43-48D8-A270-FC5C1C0A319D}" type="presParOf" srcId="{2FE468A5-472B-43F2-9BEE-A17CD2712EEA}" destId="{DBFA81E8-B6EE-4A5A-9D07-00BDDF9477C4}" srcOrd="0" destOrd="0" presId="urn:microsoft.com/office/officeart/2005/8/layout/list1"/>
    <dgm:cxn modelId="{4F721F65-081E-4667-A2A0-76731D0D66CF}" type="presParOf" srcId="{2FE468A5-472B-43F2-9BEE-A17CD2712EEA}" destId="{2D7DBCC5-2205-4693-9150-01456BD839B2}" srcOrd="1" destOrd="0" presId="urn:microsoft.com/office/officeart/2005/8/layout/list1"/>
    <dgm:cxn modelId="{47F05EE9-0DED-4363-ACB6-298D2358BB27}" type="presParOf" srcId="{37C909DB-8A9B-4282-BF21-4EE4A18DFE2E}" destId="{C44F77EC-BD72-4296-ABC2-335118675515}" srcOrd="13" destOrd="0" presId="urn:microsoft.com/office/officeart/2005/8/layout/list1"/>
    <dgm:cxn modelId="{F5329B28-92F3-493E-84F3-FA1C13619F1D}" type="presParOf" srcId="{37C909DB-8A9B-4282-BF21-4EE4A18DFE2E}" destId="{F260E5B4-89F1-43A6-A1FB-3F7182888B56}" srcOrd="14" destOrd="0" presId="urn:microsoft.com/office/officeart/2005/8/layout/list1"/>
    <dgm:cxn modelId="{3315C802-0C25-4396-AEF4-63AEFBCA43DB}" type="presParOf" srcId="{37C909DB-8A9B-4282-BF21-4EE4A18DFE2E}" destId="{33A859F2-EC04-4138-BF5E-13570DB5D84B}" srcOrd="15" destOrd="0" presId="urn:microsoft.com/office/officeart/2005/8/layout/list1"/>
    <dgm:cxn modelId="{3E6DA340-41F8-40F0-B890-A252B92780B0}" type="presParOf" srcId="{37C909DB-8A9B-4282-BF21-4EE4A18DFE2E}" destId="{6A8E9066-3EC9-4B09-9286-6D75563CEB40}" srcOrd="16" destOrd="0" presId="urn:microsoft.com/office/officeart/2005/8/layout/list1"/>
    <dgm:cxn modelId="{AAB99688-B352-4159-BEC3-6215A316D7AE}" type="presParOf" srcId="{6A8E9066-3EC9-4B09-9286-6D75563CEB40}" destId="{CEDBA278-B5E4-4B6A-AA81-E5C065055764}" srcOrd="0" destOrd="0" presId="urn:microsoft.com/office/officeart/2005/8/layout/list1"/>
    <dgm:cxn modelId="{BF083A1E-358D-403D-B807-9527C60FEF46}" type="presParOf" srcId="{6A8E9066-3EC9-4B09-9286-6D75563CEB40}" destId="{DF3BBB73-E4E8-41BB-9064-1725566F7042}" srcOrd="1" destOrd="0" presId="urn:microsoft.com/office/officeart/2005/8/layout/list1"/>
    <dgm:cxn modelId="{E0BA9903-9CB4-4F70-A08B-FD30387CE73C}" type="presParOf" srcId="{37C909DB-8A9B-4282-BF21-4EE4A18DFE2E}" destId="{8CBA2EE1-3522-4E42-B95E-B260E10D4754}" srcOrd="17" destOrd="0" presId="urn:microsoft.com/office/officeart/2005/8/layout/list1"/>
    <dgm:cxn modelId="{4C16C35B-342C-4F41-BE0B-48B4A84B5EB1}" type="presParOf" srcId="{37C909DB-8A9B-4282-BF21-4EE4A18DFE2E}" destId="{6798E9F0-16D8-4322-8E8B-E7C265447375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7F981-EAA2-4662-A654-C034EFEA712F}">
      <dsp:nvSpPr>
        <dsp:cNvPr id="0" name=""/>
        <dsp:cNvSpPr/>
      </dsp:nvSpPr>
      <dsp:spPr>
        <a:xfrm>
          <a:off x="0" y="204181"/>
          <a:ext cx="1017905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46BE1D-D6A9-46E5-8051-CC6DDFD15406}">
      <dsp:nvSpPr>
        <dsp:cNvPr id="0" name=""/>
        <dsp:cNvSpPr/>
      </dsp:nvSpPr>
      <dsp:spPr>
        <a:xfrm>
          <a:off x="508952" y="12301"/>
          <a:ext cx="7125335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9321" tIns="0" rIns="26932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CAPACITATEA MAXIMĂ: 13 GRUPE</a:t>
          </a:r>
        </a:p>
      </dsp:txBody>
      <dsp:txXfrm>
        <a:off x="527686" y="31035"/>
        <a:ext cx="7087867" cy="346292"/>
      </dsp:txXfrm>
    </dsp:sp>
    <dsp:sp modelId="{CB120EDB-9167-4C12-B5E5-FB878658940F}">
      <dsp:nvSpPr>
        <dsp:cNvPr id="0" name=""/>
        <dsp:cNvSpPr/>
      </dsp:nvSpPr>
      <dsp:spPr>
        <a:xfrm>
          <a:off x="0" y="793861"/>
          <a:ext cx="1017905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544427-6E0A-40E3-BEC6-9422F1E29D19}">
      <dsp:nvSpPr>
        <dsp:cNvPr id="0" name=""/>
        <dsp:cNvSpPr/>
      </dsp:nvSpPr>
      <dsp:spPr>
        <a:xfrm>
          <a:off x="601719" y="539547"/>
          <a:ext cx="7125335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9321" tIns="0" rIns="26932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11 GRUPE NIVEL PREȘCOLAR; </a:t>
          </a:r>
        </a:p>
      </dsp:txBody>
      <dsp:txXfrm>
        <a:off x="620453" y="558281"/>
        <a:ext cx="7087867" cy="346292"/>
      </dsp:txXfrm>
    </dsp:sp>
    <dsp:sp modelId="{C6E58532-189D-4975-A38B-D7CE449F0C8C}">
      <dsp:nvSpPr>
        <dsp:cNvPr id="0" name=""/>
        <dsp:cNvSpPr/>
      </dsp:nvSpPr>
      <dsp:spPr>
        <a:xfrm>
          <a:off x="0" y="1383541"/>
          <a:ext cx="1017905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E83E1E-CBD8-4FE0-8DDB-C2633C358E8B}">
      <dsp:nvSpPr>
        <dsp:cNvPr id="0" name=""/>
        <dsp:cNvSpPr/>
      </dsp:nvSpPr>
      <dsp:spPr>
        <a:xfrm>
          <a:off x="508952" y="1191661"/>
          <a:ext cx="7125335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9321" tIns="0" rIns="26932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 GRUPE NIVEL  ANTEPREȘCOLAR; </a:t>
          </a:r>
        </a:p>
      </dsp:txBody>
      <dsp:txXfrm>
        <a:off x="527686" y="1210395"/>
        <a:ext cx="7087867" cy="346292"/>
      </dsp:txXfrm>
    </dsp:sp>
    <dsp:sp modelId="{F260E5B4-89F1-43A6-A1FB-3F7182888B56}">
      <dsp:nvSpPr>
        <dsp:cNvPr id="0" name=""/>
        <dsp:cNvSpPr/>
      </dsp:nvSpPr>
      <dsp:spPr>
        <a:xfrm>
          <a:off x="0" y="1973221"/>
          <a:ext cx="1017905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7DBCC5-2205-4693-9150-01456BD839B2}">
      <dsp:nvSpPr>
        <dsp:cNvPr id="0" name=""/>
        <dsp:cNvSpPr/>
      </dsp:nvSpPr>
      <dsp:spPr>
        <a:xfrm>
          <a:off x="508952" y="1781341"/>
          <a:ext cx="7125335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9321" tIns="0" rIns="26932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TIPUL PROGRAMULUI: PROGRAM PRELUNGIT: 7.30-</a:t>
          </a:r>
        </a:p>
      </dsp:txBody>
      <dsp:txXfrm>
        <a:off x="527686" y="1800075"/>
        <a:ext cx="7087867" cy="346292"/>
      </dsp:txXfrm>
    </dsp:sp>
    <dsp:sp modelId="{6798E9F0-16D8-4322-8E8B-E7C265447375}">
      <dsp:nvSpPr>
        <dsp:cNvPr id="0" name=""/>
        <dsp:cNvSpPr/>
      </dsp:nvSpPr>
      <dsp:spPr>
        <a:xfrm>
          <a:off x="0" y="3254198"/>
          <a:ext cx="1017905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3BBB73-E4E8-41BB-9064-1725566F7042}">
      <dsp:nvSpPr>
        <dsp:cNvPr id="0" name=""/>
        <dsp:cNvSpPr/>
      </dsp:nvSpPr>
      <dsp:spPr>
        <a:xfrm>
          <a:off x="508455" y="2371021"/>
          <a:ext cx="7118376" cy="10750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9321" tIns="0" rIns="26932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PLAN DE ȘCPLARIZARE: 5 GRUPE MARI=100 LOCURI; 3 GRUPE MIJLOCII=66LOCURI; 3 GRUPE MICI=66 LOCURI; 2 GRUPE MARI ANTEPREȘCOLARI=44 LOCURI</a:t>
          </a:r>
        </a:p>
      </dsp:txBody>
      <dsp:txXfrm>
        <a:off x="560935" y="2423501"/>
        <a:ext cx="7013416" cy="9700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ntet secțiun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5/15/2026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1BF2E4F-A315-E1F3-D67D-3B591A7455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136526"/>
            <a:ext cx="10286999" cy="1306512"/>
          </a:xfrm>
        </p:spPr>
        <p:txBody>
          <a:bodyPr/>
          <a:lstStyle/>
          <a:p>
            <a:br>
              <a:rPr lang="ro-RO" sz="28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ro-RO" sz="24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INFORMAȚII PRIVIND ÎNSCRIEREA COPIILOR ÎN GRĂDINIȚA „FLOARE DE COLȚ” PENTRU ANUL ȘCOLAR 2026- 2027</a:t>
            </a:r>
            <a:br>
              <a:rPr lang="ro-RO" sz="44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ro-RO" sz="44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6335E082-D184-593D-B2AE-888C8D0B0D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5418" y="2471738"/>
            <a:ext cx="11060341" cy="4249737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ro-RO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CADRUL LEGISLATIV: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Ordinul Ministerului Educației cu nr. 4.018/ 15.03.2024, privind aprobarea Metodologiei- cadru de înscriere a copiilor în unități de învățământ preuniversitar cu personalitate juridică cu grupe de nivel preșcolar și/ sau </a:t>
            </a:r>
            <a:r>
              <a:rPr lang="ro-RO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antepreșcolar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și în servicii de educație timpurie complementare, modificat prin OMEC nr. 3706/ 21.04.2026, 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Calendarul înscrierii copiilor </a:t>
            </a:r>
            <a:r>
              <a:rPr lang="ro-RO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antepreşcolari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preşcolari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 anul </a:t>
            </a:r>
            <a:r>
              <a:rPr lang="ro-RO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şcolar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2026 - 2027 în </a:t>
            </a:r>
            <a:r>
              <a:rPr lang="ro-RO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unităţi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ro-RO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preuniversitar (…), Anexă la OMEC nr. 3707/21.04.2026, 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Legea Învățământului Preuniversitar nr.198/2023- cu modificările și completările ulterioare, </a:t>
            </a:r>
          </a:p>
          <a:p>
            <a:pPr marL="285750" lvl="0" indent="-285750" algn="just">
              <a:buFont typeface="Wingdings" panose="05000000000000000000" pitchFamily="2" charset="2"/>
              <a:buChar char="§"/>
            </a:pP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Proiectul Planului de Școlarizare pentru anul școlar 2026- 2027, pentru </a:t>
            </a:r>
            <a:r>
              <a:rPr lang="ro-RO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Grădinița„FLOARE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ro-RO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COLȚ”,nivel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Învățământ </a:t>
            </a:r>
            <a:r>
              <a:rPr lang="ro-RO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Antepreșcolar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și Preșcolar, </a:t>
            </a:r>
          </a:p>
          <a:p>
            <a:pPr algn="l"/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" descr="A logo with a flower and bees&#10;&#10;Description automatically generated">
            <a:extLst>
              <a:ext uri="{FF2B5EF4-FFF2-40B4-BE49-F238E27FC236}">
                <a16:creationId xmlns:a16="http://schemas.microsoft.com/office/drawing/2014/main" id="{974F7ED6-68B6-4714-17AB-C254B5E106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9250" y="1443038"/>
            <a:ext cx="893499" cy="8686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0206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E2FB3AB-F356-1DDA-4612-8E332BE2D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1631" y="164123"/>
            <a:ext cx="10398369" cy="1161094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GRĂDINIȚA „FLOARE DE COLȚ”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-UNITATE DE ]NV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ĂȚĂ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Â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NT CU PERSONALITATE JURIDIC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</a:p>
        </p:txBody>
      </p:sp>
      <p:graphicFrame>
        <p:nvGraphicFramePr>
          <p:cNvPr id="5" name="Substituent conținut 4">
            <a:extLst>
              <a:ext uri="{FF2B5EF4-FFF2-40B4-BE49-F238E27FC236}">
                <a16:creationId xmlns:a16="http://schemas.microsoft.com/office/drawing/2014/main" id="{DA392EA0-AA29-5E0A-EA7B-B7EBA2F469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1499702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1" descr="A logo with a flower and bees&#10;&#10;Description automatically generated">
            <a:extLst>
              <a:ext uri="{FF2B5EF4-FFF2-40B4-BE49-F238E27FC236}">
                <a16:creationId xmlns:a16="http://schemas.microsoft.com/office/drawing/2014/main" id="{61B174B1-C51D-15E0-CC41-BA5B64424C2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4817" y="335259"/>
            <a:ext cx="1054313" cy="10250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55289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15304E-4CB1-FEE4-8E2F-35BBE088C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3681A54-9C6C-3AF8-9CA1-3E0BB448B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274321"/>
            <a:ext cx="10286999" cy="931734"/>
          </a:xfrm>
        </p:spPr>
        <p:txBody>
          <a:bodyPr/>
          <a:lstStyle/>
          <a:p>
            <a:br>
              <a:rPr lang="ro-RO" sz="28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ro-RO" sz="28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CALENDARUL ÎNSCRIERII LA GRĂDINIȚĂ/CREȘĂ</a:t>
            </a:r>
            <a:br>
              <a:rPr lang="ro-RO" sz="44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ro-RO" sz="44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A90AB012-796C-B435-E7AE-F3478DD61E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5418" y="2031108"/>
            <a:ext cx="11060341" cy="1151371"/>
          </a:xfrm>
        </p:spPr>
        <p:txBody>
          <a:bodyPr>
            <a:no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22.05.2026-ORLE 14.00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o-R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AFIȘAREA NUMĂRULUI DE LOCURI DISPONIBILE DUPĂ FINALIZAREA ETAPEI DE REÎNSCRIERE A COPIILOR CARE AU FRECVENNTAT CURSURILE GRĂDINIȚEI „FLOARE DE COLȚ”, ÎN ANUL ȘCOLAR ÎN CURS</a:t>
            </a:r>
          </a:p>
        </p:txBody>
      </p:sp>
      <p:pic>
        <p:nvPicPr>
          <p:cNvPr id="4" name="Picture 1" descr="A logo with a flower and bees&#10;&#10;Description automatically generated">
            <a:extLst>
              <a:ext uri="{FF2B5EF4-FFF2-40B4-BE49-F238E27FC236}">
                <a16:creationId xmlns:a16="http://schemas.microsoft.com/office/drawing/2014/main" id="{F1D8AED5-CC19-3A3A-7BF6-36C1912C45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2644" y="1304277"/>
            <a:ext cx="825887" cy="80294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CasetăText 9">
            <a:extLst>
              <a:ext uri="{FF2B5EF4-FFF2-40B4-BE49-F238E27FC236}">
                <a16:creationId xmlns:a16="http://schemas.microsoft.com/office/drawing/2014/main" id="{25BD7E48-AA0D-B89E-E4BB-999CDB6B9822}"/>
              </a:ext>
            </a:extLst>
          </p:cNvPr>
          <p:cNvSpPr txBox="1"/>
          <p:nvPr/>
        </p:nvSpPr>
        <p:spPr>
          <a:xfrm>
            <a:off x="396241" y="3182479"/>
            <a:ext cx="1142805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v"/>
            </a:pPr>
            <a:r>
              <a:rPr lang="ro-RO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ETAPA I  DE ÎNSCRIERI- 25.05.-18.06.2026</a:t>
            </a:r>
          </a:p>
          <a:p>
            <a:pPr marL="342900" indent="-342900" algn="ctr">
              <a:buFont typeface="Wingdings" panose="05000000000000000000" pitchFamily="2" charset="2"/>
              <a:buChar char="v"/>
            </a:pPr>
            <a:endParaRPr lang="ro-RO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25.05.-29.05.2026- DEPUNEREA  DOSARELOR  DE  ÎNSCRIERE(COLECTAREA CERERILOR)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02.06-.08.06.2026- PROCESARE CERERI FAZA 1- (PRIMA OPȚIUNE)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09.06.-12.06.2026 -PROCESARE CERERI FAZA  A 2-A- (A DOUA OPȚIUNE)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15.06.-17.06.2026- PROCESARE CERERI FAZA  A 3- A (A TREIA OPȚIUNE) </a:t>
            </a:r>
          </a:p>
        </p:txBody>
      </p:sp>
      <p:sp>
        <p:nvSpPr>
          <p:cNvPr id="17" name="CasetăText 16">
            <a:extLst>
              <a:ext uri="{FF2B5EF4-FFF2-40B4-BE49-F238E27FC236}">
                <a16:creationId xmlns:a16="http://schemas.microsoft.com/office/drawing/2014/main" id="{325BFD00-A754-F5CB-3FBD-CDBD1F40EF74}"/>
              </a:ext>
            </a:extLst>
          </p:cNvPr>
          <p:cNvSpPr txBox="1"/>
          <p:nvPr/>
        </p:nvSpPr>
        <p:spPr>
          <a:xfrm rot="10800000" flipV="1">
            <a:off x="396241" y="5305643"/>
            <a:ext cx="11648119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18.06.2026, ORELE 14.00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o-RO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AFIȘAREA REZULTATULUI ȘI A NUMĂRULUI DE LOCURI LIBERE RĂMASE DUPĂ PRIMA ETAPĂ DE ÎNSCRIERI</a:t>
            </a:r>
          </a:p>
          <a:p>
            <a:pPr algn="just"/>
            <a:endParaRPr lang="ro-RO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300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47605-BE8D-3D90-7769-59629235F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70D02DB-5DE4-F85D-9D82-303387D03F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274321"/>
            <a:ext cx="10286999" cy="931734"/>
          </a:xfrm>
        </p:spPr>
        <p:txBody>
          <a:bodyPr/>
          <a:lstStyle/>
          <a:p>
            <a:br>
              <a:rPr lang="ro-RO" sz="28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ro-RO" sz="28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CALENDARUL ÎNSCRIERII LA GRĂDINIȚĂ/CREȘĂ</a:t>
            </a:r>
            <a:br>
              <a:rPr lang="ro-RO" sz="44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ro-RO" sz="44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1" descr="A logo with a flower and bees&#10;&#10;Description automatically generated">
            <a:extLst>
              <a:ext uri="{FF2B5EF4-FFF2-40B4-BE49-F238E27FC236}">
                <a16:creationId xmlns:a16="http://schemas.microsoft.com/office/drawing/2014/main" id="{B3301BF4-3BAD-D80F-A072-82FBCA8736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4069" y="1051353"/>
            <a:ext cx="825887" cy="80294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CasetăText 9">
            <a:extLst>
              <a:ext uri="{FF2B5EF4-FFF2-40B4-BE49-F238E27FC236}">
                <a16:creationId xmlns:a16="http://schemas.microsoft.com/office/drawing/2014/main" id="{5DCDA855-3F94-15E0-4C38-332A1DA04E5D}"/>
              </a:ext>
            </a:extLst>
          </p:cNvPr>
          <p:cNvSpPr txBox="1"/>
          <p:nvPr/>
        </p:nvSpPr>
        <p:spPr>
          <a:xfrm>
            <a:off x="500063" y="1983087"/>
            <a:ext cx="11581403" cy="2622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v"/>
            </a:pPr>
            <a:r>
              <a:rPr lang="ro-RO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ETAPA  A II-A  DE ÎNSCRIERI- 22.06.-09.07.2026</a:t>
            </a:r>
          </a:p>
          <a:p>
            <a:pPr marL="342900" indent="-342900" algn="ctr">
              <a:buFont typeface="Wingdings" panose="05000000000000000000" pitchFamily="2" charset="2"/>
              <a:buChar char="v"/>
            </a:pPr>
            <a:endParaRPr lang="ro-RO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22.06.-26.06.2026- DEPUNEREA  DOSARELOR  DE  ÎNSCRIERE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29.06-.01.07.2026- PROCESARE CERERI FAZA 1- (PRIMA OPȚIUNE)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02.07.-06.07.2026 -PROCESARE CERERI FAZA  A 2-A- (A DOUA OPȚIUNE)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07.07.-08.07.2026- PROCESARE CERERI FAZA  A 3- A (A TREIA OPȚIUNE) </a:t>
            </a:r>
          </a:p>
        </p:txBody>
      </p:sp>
      <p:sp>
        <p:nvSpPr>
          <p:cNvPr id="6" name="CasetăText 5">
            <a:extLst>
              <a:ext uri="{FF2B5EF4-FFF2-40B4-BE49-F238E27FC236}">
                <a16:creationId xmlns:a16="http://schemas.microsoft.com/office/drawing/2014/main" id="{4BCC2E50-AE50-B9BA-EB7E-DB71366BA657}"/>
              </a:ext>
            </a:extLst>
          </p:cNvPr>
          <p:cNvSpPr txBox="1"/>
          <p:nvPr/>
        </p:nvSpPr>
        <p:spPr>
          <a:xfrm rot="10800000" flipV="1">
            <a:off x="500063" y="5006630"/>
            <a:ext cx="10791326" cy="13352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09.07.2026, ORELE 14.00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o-RO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AFIȘAREA REZULTATULUI ȘI A NUMĂRULUI DE LOCURI LIBERE RĂMASE DUPĂ A DOUA ETAPĂ DE ÎNSCRIERI</a:t>
            </a:r>
          </a:p>
        </p:txBody>
      </p:sp>
    </p:spTree>
    <p:extLst>
      <p:ext uri="{BB962C8B-B14F-4D97-AF65-F5344CB8AC3E}">
        <p14:creationId xmlns:p14="http://schemas.microsoft.com/office/powerpoint/2010/main" val="2792995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54BE1-27D1-67E1-9438-1B9C5B9D8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473858A-F82B-8F50-4619-4329FEA2BE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274321"/>
            <a:ext cx="10286999" cy="931734"/>
          </a:xfrm>
        </p:spPr>
        <p:txBody>
          <a:bodyPr/>
          <a:lstStyle/>
          <a:p>
            <a:br>
              <a:rPr lang="ro-RO" sz="28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ro-RO" sz="28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CALENDARUL ÎNSCRIERII LA GRĂDINIȚĂ/CREȘĂ</a:t>
            </a:r>
            <a:br>
              <a:rPr lang="ro-RO" sz="44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ro-RO" sz="44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1E9802D9-D923-64DB-D3B8-ED9FD45F66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1488" y="5494857"/>
            <a:ext cx="11324272" cy="1088822"/>
          </a:xfrm>
        </p:spPr>
        <p:txBody>
          <a:bodyPr>
            <a:no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o-RO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28.08.2026</a:t>
            </a:r>
            <a:endParaRPr lang="ro-RO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o-RO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AFIȘAREA RZULTATULUI ȘI A NUMĂRULUI DE LOCURI LIBERE RĂMASE DUPĂ ETAPA DE AJUSTĂRI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o-RO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" descr="A logo with a flower and bees&#10;&#10;Description automatically generated">
            <a:extLst>
              <a:ext uri="{FF2B5EF4-FFF2-40B4-BE49-F238E27FC236}">
                <a16:creationId xmlns:a16="http://schemas.microsoft.com/office/drawing/2014/main" id="{3C66F7E2-8BF8-5411-51E1-DAF4F149A5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755" y="1090925"/>
            <a:ext cx="825887" cy="80294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CasetăText 9">
            <a:extLst>
              <a:ext uri="{FF2B5EF4-FFF2-40B4-BE49-F238E27FC236}">
                <a16:creationId xmlns:a16="http://schemas.microsoft.com/office/drawing/2014/main" id="{0DA7601D-850E-E82C-DB84-37405A4474A3}"/>
              </a:ext>
            </a:extLst>
          </p:cNvPr>
          <p:cNvSpPr txBox="1"/>
          <p:nvPr/>
        </p:nvSpPr>
        <p:spPr>
          <a:xfrm>
            <a:off x="471487" y="1893871"/>
            <a:ext cx="11324271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o-RO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ETAPA  DE AJUSTĂRI- 17.08.-27.08.2026</a:t>
            </a:r>
          </a:p>
          <a:p>
            <a:pPr algn="ctr"/>
            <a:endParaRPr lang="ro-RO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ÎNSCRIEREA, PE LOCURILE LIBERE, ÎN BAZA  SOLICITĂRILOR PĂRINȚILOR DEPUSE LA ISMB, A COPIILOR CARE NU AU FOST ÎNSCRIȘI ÎN PRIMELE DOUĂ ETAPE.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 ACEASTĂ ETAPĂ POT FI ÎNSCRIȘI: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COPIII NEREPARTIZAȚI DUPĂ CELE DOUĂ ETAPE ANTERIOARE, CU PRIORITATE CEI DE 4 ANI ȘI DE 5 ANI;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COPIII AI CĂROR PĂRINȚI AU SOLICITAT ÎNSCRIEREA ÎN CLASA PREGĂTITOARE DIN ÎNVĂȚĂMÂNTUL PRIMAR ȘI NU AU FOST ADMIȘI, CA URMARE A AVIZULUI NEGATIV AL CJRAE/CMBRAE;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COPIII DE PESTE 2 ANI AI CĂROR PĂRINȚI SOLICITĂ ÎNSCRIEREA ÎN GRUPA MICĂ DE LA GRĂDINIȚĂ.</a:t>
            </a:r>
          </a:p>
        </p:txBody>
      </p:sp>
    </p:spTree>
    <p:extLst>
      <p:ext uri="{BB962C8B-B14F-4D97-AF65-F5344CB8AC3E}">
        <p14:creationId xmlns:p14="http://schemas.microsoft.com/office/powerpoint/2010/main" val="1420174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E47BA8-060C-2AA1-31A4-1FCFE3D8B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75EDBED-EB03-2AE3-BC3B-F2A138192B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274321"/>
            <a:ext cx="10286999" cy="1029956"/>
          </a:xfrm>
        </p:spPr>
        <p:txBody>
          <a:bodyPr/>
          <a:lstStyle/>
          <a:p>
            <a:br>
              <a:rPr lang="ro-RO" sz="28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ro-RO" sz="24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INFORMAȚII PRIVIND PROGRAMUL DE ÎNSCRIERI</a:t>
            </a:r>
            <a:br>
              <a:rPr lang="ro-RO" sz="44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ro-RO" sz="44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560F69FA-CF1F-1D73-7647-5116A9D414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5418" y="1957388"/>
            <a:ext cx="11060341" cy="1029957"/>
          </a:xfrm>
        </p:spPr>
        <p:txBody>
          <a:bodyPr>
            <a:no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Înregistrarea dosarelor privind înscrierea copiilor în Grădinița „FLOARE DE COLȚ” ȘI VALIDAREA ÎNSCRIERII, SE VOR EFECTUA LA SEDIUL GRĂDINIȚEI, DE CĂTRE COMISIA DE REÎNSCRIERI/ÎNSCRIERI. </a:t>
            </a:r>
          </a:p>
        </p:txBody>
      </p:sp>
      <p:pic>
        <p:nvPicPr>
          <p:cNvPr id="4" name="Picture 1" descr="A logo with a flower and bees&#10;&#10;Description automatically generated">
            <a:extLst>
              <a:ext uri="{FF2B5EF4-FFF2-40B4-BE49-F238E27FC236}">
                <a16:creationId xmlns:a16="http://schemas.microsoft.com/office/drawing/2014/main" id="{1C25AA98-0E61-792D-CED0-1C247674FD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8351" y="1041304"/>
            <a:ext cx="825887" cy="80294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CasetăText 9">
            <a:extLst>
              <a:ext uri="{FF2B5EF4-FFF2-40B4-BE49-F238E27FC236}">
                <a16:creationId xmlns:a16="http://schemas.microsoft.com/office/drawing/2014/main" id="{8EEE844C-FE0E-C85F-B1C3-9D7A63D5564B}"/>
              </a:ext>
            </a:extLst>
          </p:cNvPr>
          <p:cNvSpPr txBox="1"/>
          <p:nvPr/>
        </p:nvSpPr>
        <p:spPr>
          <a:xfrm>
            <a:off x="476295" y="3100483"/>
            <a:ext cx="11319464" cy="23192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DE PRIMIRE A DOSARELOR DE ÎNSCRIERE: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endParaRPr lang="ro-RO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LUNI - 25.05.2026:                      ORELE: 9.00-12.00 ȘI 14.00-17.30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MARȚI - 26.05.2026:                  ORELE: 9.00-12.00 ȘI 14.00-17.30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MIERCURI - 27.05.2026:           ORELE: 9.00-12.00 ȘI 14.00-17.30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JOI - 28.05.2026:                          ORELE: 9.00-12.00 ȘI 14.00-17.30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VINERI - 29.05.2026:                   ORELE: 9.00-11.00 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2468726-3B11-3009-D10D-D5DB3FF06596}"/>
              </a:ext>
            </a:extLst>
          </p:cNvPr>
          <p:cNvSpPr/>
          <p:nvPr/>
        </p:nvSpPr>
        <p:spPr>
          <a:xfrm>
            <a:off x="735417" y="5532857"/>
            <a:ext cx="10951757" cy="105082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o-RO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18.06.2026, ORELE 14.00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o-RO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AFIȘAREA REZULTATULUI ȘI A NUMĂRULUI DE LOCURI LIBERE RĂMASE DUPĂ PRIMA ETAPĂ DE ÎNSCRIERI</a:t>
            </a:r>
          </a:p>
        </p:txBody>
      </p:sp>
      <p:cxnSp>
        <p:nvCxnSpPr>
          <p:cNvPr id="6" name="Conector drept cu săgeată 5">
            <a:extLst>
              <a:ext uri="{FF2B5EF4-FFF2-40B4-BE49-F238E27FC236}">
                <a16:creationId xmlns:a16="http://schemas.microsoft.com/office/drawing/2014/main" id="{E561A010-E797-0B93-4E19-DBFE32A063AD}"/>
              </a:ext>
            </a:extLst>
          </p:cNvPr>
          <p:cNvCxnSpPr>
            <a:cxnSpLocks/>
          </p:cNvCxnSpPr>
          <p:nvPr/>
        </p:nvCxnSpPr>
        <p:spPr>
          <a:xfrm>
            <a:off x="3014662" y="3914774"/>
            <a:ext cx="130016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ector drept cu săgeată 15">
            <a:extLst>
              <a:ext uri="{FF2B5EF4-FFF2-40B4-BE49-F238E27FC236}">
                <a16:creationId xmlns:a16="http://schemas.microsoft.com/office/drawing/2014/main" id="{7616E391-28CA-C1C5-B17A-C7167AB114C9}"/>
              </a:ext>
            </a:extLst>
          </p:cNvPr>
          <p:cNvCxnSpPr>
            <a:cxnSpLocks/>
          </p:cNvCxnSpPr>
          <p:nvPr/>
        </p:nvCxnSpPr>
        <p:spPr>
          <a:xfrm>
            <a:off x="3295650" y="4195762"/>
            <a:ext cx="10191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ector drept cu săgeată 16">
            <a:extLst>
              <a:ext uri="{FF2B5EF4-FFF2-40B4-BE49-F238E27FC236}">
                <a16:creationId xmlns:a16="http://schemas.microsoft.com/office/drawing/2014/main" id="{7A310D86-01B0-703F-5501-4690BE062847}"/>
              </a:ext>
            </a:extLst>
          </p:cNvPr>
          <p:cNvCxnSpPr>
            <a:cxnSpLocks/>
          </p:cNvCxnSpPr>
          <p:nvPr/>
        </p:nvCxnSpPr>
        <p:spPr>
          <a:xfrm>
            <a:off x="3729038" y="4548187"/>
            <a:ext cx="6572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ector drept cu săgeată 20">
            <a:extLst>
              <a:ext uri="{FF2B5EF4-FFF2-40B4-BE49-F238E27FC236}">
                <a16:creationId xmlns:a16="http://schemas.microsoft.com/office/drawing/2014/main" id="{3D4E3FA5-CAB5-0C9E-108C-6D2F6B800FFB}"/>
              </a:ext>
            </a:extLst>
          </p:cNvPr>
          <p:cNvCxnSpPr>
            <a:cxnSpLocks/>
          </p:cNvCxnSpPr>
          <p:nvPr/>
        </p:nvCxnSpPr>
        <p:spPr>
          <a:xfrm>
            <a:off x="2871788" y="4838700"/>
            <a:ext cx="15144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ector drept cu săgeată 23">
            <a:extLst>
              <a:ext uri="{FF2B5EF4-FFF2-40B4-BE49-F238E27FC236}">
                <a16:creationId xmlns:a16="http://schemas.microsoft.com/office/drawing/2014/main" id="{716E36AB-10C7-28BF-7875-BED9BE7DC27B}"/>
              </a:ext>
            </a:extLst>
          </p:cNvPr>
          <p:cNvCxnSpPr>
            <a:cxnSpLocks/>
          </p:cNvCxnSpPr>
          <p:nvPr/>
        </p:nvCxnSpPr>
        <p:spPr>
          <a:xfrm>
            <a:off x="3367088" y="5124449"/>
            <a:ext cx="10191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7829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352177C-F33F-6AB0-443B-48E4F4311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6"/>
            <a:ext cx="10178322" cy="674888"/>
          </a:xfrm>
        </p:spPr>
        <p:txBody>
          <a:bodyPr>
            <a:normAutofit/>
          </a:bodyPr>
          <a:lstStyle/>
          <a:p>
            <a:pPr marL="342900" indent="-342900" algn="ctr">
              <a:buFont typeface="Wingdings" panose="05000000000000000000" pitchFamily="2" charset="2"/>
              <a:buChar char="v"/>
            </a:pPr>
            <a:r>
              <a:rPr lang="ro-RO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CRITERII GENERALE PENTRU DEPARTAJARE-NIVEL ANTEPREȘCOLAR</a:t>
            </a: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respectarea art. 11 (2) din Metodologie</a:t>
            </a:r>
            <a:r>
              <a:rPr lang="ro-R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o-RO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0212A49-BF74-A959-D50F-7052F0603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825" y="1057275"/>
            <a:ext cx="10872787" cy="5643564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 situația în care numărul cererilor- tip de înscriere înregistrate de unitatea de învățământ este mai mare decât numărul de locuri libere (definite conform art. 10 (3) </a:t>
            </a:r>
            <a:r>
              <a:rPr lang="ro-RO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dinMetodologie</a:t>
            </a:r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Comisia de Reînscriere/Înscriere din unitatea de învățământ va aplica următoarele criterii generale de departajare: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Criteriile generale de departajare pentru </a:t>
            </a:r>
            <a:r>
              <a:rPr lang="ro-RO" sz="5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nivelul </a:t>
            </a:r>
            <a:r>
              <a:rPr lang="ro-RO" sz="5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antepreșcolar</a:t>
            </a:r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: </a:t>
            </a:r>
          </a:p>
          <a:p>
            <a:pPr algn="just"/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Copilul are vârsta de 2 ani împliniți până la finalul anului 2026; </a:t>
            </a:r>
          </a:p>
          <a:p>
            <a:pPr algn="just"/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Domiciliul copilului/ locul de muncă al unuia dintre părinți/ al reprezentantului legal este situat în apropierea (...) Grădiniței Floare de Colț”; </a:t>
            </a:r>
          </a:p>
          <a:p>
            <a:pPr algn="just"/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c1) Ambii părinți ai copilului/ părintele unic/ reprezentantul legal ai/ al copilului lucrează, </a:t>
            </a:r>
          </a:p>
          <a:p>
            <a:pPr algn="just"/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c2) Părintele prezintă adeverință de </a:t>
            </a:r>
            <a:r>
              <a:rPr lang="ro-RO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reîntoarecere</a:t>
            </a:r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serviciu, în momentul validării cererii/ în termen de 30 zile de la începutul anului școlar, </a:t>
            </a:r>
          </a:p>
          <a:p>
            <a:pPr algn="just"/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c3) Părintele copilului nu beneficiază de indemnizație pentru creșterea și îngrijirea copilului, </a:t>
            </a:r>
          </a:p>
          <a:p>
            <a:pPr algn="just"/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c4) Situațiile în care părintele/ reprezentantul legal face dovada existenței unei activități de tip P.F.A/ S.R.L se asimilează cu cea a părinților/ reprezentanților legali care lucrează; </a:t>
            </a:r>
          </a:p>
          <a:p>
            <a:pPr algn="just"/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Cel puțin unul dintre părinți/ reprezentantul legal al copilului urmează o formă de învățământ la zi; </a:t>
            </a:r>
          </a:p>
          <a:p>
            <a:pPr algn="just"/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Existența unui document care dovedește că beneficiază de tutelă sau de o măsură de protecție specială, stabilită în condițiile Legii nr. 272/ 2004 privind protecția și promovarea drepturilor copilului, republicată, cu modificările și completările ulterioare; </a:t>
            </a:r>
          </a:p>
          <a:p>
            <a:pPr algn="just"/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f) Existența unui document care dovedește că este în grija unui singur părinte (familie monoparentală)/ existența unui document care dovedește că părintele/ reprezentantul legal al copilului are 3 sau mai mulți copii (familie numeroasă); </a:t>
            </a:r>
          </a:p>
          <a:p>
            <a:pPr algn="just"/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g) Cel puțin unul dintre părinți/ părintele unic/ reprezentantul legal al copilului se încadrează în una dintre situațiile: (i) pensionat în conformitate cu prevederile legale; (ii) cu certificat de handicap; (iii) șomer, în căutarea unui loc de muncă, cu documente doveditoare de la Agenția pentru Ocuparea Forței de Muncă; </a:t>
            </a:r>
          </a:p>
          <a:p>
            <a:pPr algn="just"/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h) părintele/ reprezentantul legal al copilului are un alt copil minor aflat în întreținere (până la nivelul clasei a IV- a învățământ primar) și/ sau un alt copil înmatriculat în Grădinița „Floare de Colț”, în anul școlar 2026- 2027. </a:t>
            </a:r>
          </a:p>
          <a:p>
            <a:pPr marL="0" indent="0" algn="just">
              <a:buNone/>
            </a:pPr>
            <a:endParaRPr lang="ro-RO" sz="5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ro-RO" dirty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247538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87CE48A-CA8E-1C17-F82C-5E5AEB823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128589"/>
            <a:ext cx="10178322" cy="585786"/>
          </a:xfrm>
        </p:spPr>
        <p:txBody>
          <a:bodyPr>
            <a:normAutofit fontScale="90000"/>
          </a:bodyPr>
          <a:lstStyle/>
          <a:p>
            <a:pPr lvl="0"/>
            <a:r>
              <a:rPr lang="ro-RO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CRITERII GENERALE PENTRU DEPARTAJARE-NIVEL PREȘCOLAR </a:t>
            </a:r>
            <a:br>
              <a:rPr lang="ro-RO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o-R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respectarea art. 11 (3) din </a:t>
            </a:r>
            <a:r>
              <a:rPr lang="ro-RO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MetodologiE</a:t>
            </a:r>
            <a:r>
              <a:rPr lang="ro-R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br>
              <a:rPr lang="ro-R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o-RO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o-RO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C8476B21-7327-E990-1108-10E322D88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825" y="714375"/>
            <a:ext cx="10772775" cy="6015036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o-RO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Copilul are vârsta de 4 sau 5 ani- împlinită la data de 01.09.2026;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domiciliul copilului/ reședința/ locul de muncă al unuia dintre părinți/ al reprezentantului legal este situat în apropierea Grădiniței „Floare de Colț”;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cel puțin unul dintre părinți/ reprezentantul legal al copilului urmează o formă de învățământ la zi;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existența unui document care dovedește că beneficiază de tutelă sau de o măsură de protecție specială, stabilită în condițiile Legii nr. 272/ 2004, republicată, cu modificările și completările ulterioare;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existența unui document care dovedește că este în grija unui singur părinte (familie monoparentală)/ existența unui document care dovedește că părintele/ reprezentantul legal al copilului are 3 sau mai mulți copii (familie numeroasă);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f) ambii părinți/ părintele unic/ reprezentantul legal ai/ al copilului lucrează sau cel puțin unul dintre aceștia se încadrează în una dintre situațiile: (i) pensionat în conformitate cu prevederile legale; (ii) cu certificat de handicap; (iii) șomer, în căutarea unui loc de muncă, cu documente doveditoare de la Agenția pentru Ocuparea Forței de Muncă;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g) existența unui certificat medical de încadrare în grad de handicap a copilului și/ sau a certificatului de orientare școlară și profesională eliberat de CJRAE/ CMBRAE;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h) existența unui frate/ a unei surori înmatriculat/ înmatriculate în Grădinița cu program prelungit nr. 69, în anul școlar 2026- 2027.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Dosarul privind înscrierea copiilor (preșcolari si </a:t>
            </a:r>
            <a:r>
              <a:rPr lang="ro-RO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antepreșcolari</a:t>
            </a:r>
            <a:r>
              <a:rPr lang="ro-RO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la Grădinița „Floare de Colț”, pentru anul </a:t>
            </a:r>
            <a:r>
              <a:rPr lang="ro-RO" sz="1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scolar</a:t>
            </a:r>
            <a:r>
              <a:rPr lang="ro-RO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2026- 2027, va cuprinde următoarele documente, depuse de către părintele copilului/ tutore/ reprezentantul legal, sau de către ambii părinți, în situația în care există o Hotărâre judecătorească privind custodia comună a copilului: 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730521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B9B3F0C-BA46-5C3A-6BAC-DFD8A434A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128587"/>
            <a:ext cx="10178322" cy="442913"/>
          </a:xfrm>
        </p:spPr>
        <p:txBody>
          <a:bodyPr>
            <a:normAutofit/>
          </a:bodyPr>
          <a:lstStyle/>
          <a:p>
            <a:pPr marL="571500" indent="-571500" algn="ctr">
              <a:buFont typeface="Wingdings" panose="05000000000000000000" pitchFamily="2" charset="2"/>
              <a:buChar char="v"/>
            </a:pPr>
            <a:r>
              <a:rPr lang="ro-RO" sz="2400" dirty="0"/>
              <a:t> DOSARUL DE  ÎNSCRIERE VA CUPRINDE URRMĂTOARELE ACTE: 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6A7D7D3B-21E2-B7BD-77AB-EFE80EE07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571501"/>
            <a:ext cx="10829925" cy="4398064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v"/>
            </a:pPr>
            <a:endParaRPr lang="ro-RO" sz="5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Dosarul privind înscrierea copiilor (preșcolari si </a:t>
            </a:r>
            <a:r>
              <a:rPr lang="ro-RO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antepreșcolari</a:t>
            </a:r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la Grădinița „Floare de Colț”, pentru anul </a:t>
            </a:r>
            <a:r>
              <a:rPr lang="ro-RO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scolar</a:t>
            </a:r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2026-2027, va cuprinde următoarele documente, depuse de către părintele copilului/ tutore/ reprezentantul legal, sau de către ambii părinți, în situația în care există o Hotărâre judecătorească privind custodia comună a copilului: </a:t>
            </a:r>
          </a:p>
          <a:p>
            <a:pPr marL="0" lvl="0" indent="0" algn="just">
              <a:buNone/>
            </a:pPr>
            <a:r>
              <a:rPr lang="ro-RO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Cerere- tip de </a:t>
            </a:r>
            <a:r>
              <a:rPr lang="ro-RO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inscriere</a:t>
            </a:r>
            <a:r>
              <a:rPr lang="ro-RO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(generată din platforma SIIIR, validată și semnată de părinte în momentul depunerii dosarului de înscriere) </a:t>
            </a:r>
          </a:p>
          <a:p>
            <a:pPr marL="0" lvl="0" indent="0" algn="just">
              <a:buNone/>
            </a:pPr>
            <a:r>
              <a:rPr lang="ro-RO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Copie certificat de naștere copil </a:t>
            </a:r>
          </a:p>
          <a:p>
            <a:pPr marL="0" lvl="0" indent="0" algn="just">
              <a:buNone/>
            </a:pPr>
            <a:r>
              <a:rPr lang="ro-RO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Copie de pe actele de identitate ale părinților/ reprezentant(i) legal(i)  </a:t>
            </a:r>
          </a:p>
          <a:p>
            <a:pPr marL="0" lvl="0" indent="0" algn="just">
              <a:buNone/>
            </a:pPr>
            <a:r>
              <a:rPr lang="ro-RO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Adeverință de angajat pentru fiecare dintre părinți/ reprezentanți legali- in original (obligatoriu- fara specificarea veniturilor salariale ale părinților) </a:t>
            </a:r>
          </a:p>
          <a:p>
            <a:pPr marL="0" lvl="0" indent="0" algn="just">
              <a:buNone/>
            </a:pPr>
            <a:r>
              <a:rPr lang="ro-RO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 </a:t>
            </a:r>
            <a:r>
              <a:rPr lang="ro-RO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Pentru </a:t>
            </a:r>
            <a:r>
              <a:rPr lang="ro-RO" sz="5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antepreșcolar</a:t>
            </a:r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o-RO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decizie emisă de angajator privind suspendarea contractului individual de munca pe durata efectuării concediului pentru creșterea și îngrijirea copilului </a:t>
            </a:r>
          </a:p>
          <a:p>
            <a:pPr marL="0" lvl="0" indent="0" algn="just">
              <a:buNone/>
            </a:pPr>
            <a:r>
              <a:rPr lang="ro-RO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 Hotărâri judecătorești (daca există) </a:t>
            </a:r>
          </a:p>
          <a:p>
            <a:pPr marL="0" lvl="0" indent="0" algn="just">
              <a:buNone/>
            </a:pPr>
            <a:r>
              <a:rPr lang="ro-RO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 </a:t>
            </a:r>
            <a:r>
              <a:rPr lang="ro-RO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Declaratie</a:t>
            </a:r>
            <a:r>
              <a:rPr lang="ro-RO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(pentru părinții care nu doresc înregistrarea celor 3 opțiuni în cererea de înscriere) </a:t>
            </a:r>
          </a:p>
          <a:p>
            <a:pPr marL="0" lvl="0" indent="0" algn="just">
              <a:buNone/>
            </a:pPr>
            <a:r>
              <a:rPr lang="ro-RO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 Avizul ISMB pentru copiii care nu au fost și nu vor fi </a:t>
            </a:r>
            <a:r>
              <a:rPr lang="ro-RO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inscriși</a:t>
            </a:r>
            <a:r>
              <a:rPr lang="ro-RO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 clasa pregătitoare- în anul școlar 2026- 2027 (din motive medicale) </a:t>
            </a:r>
          </a:p>
          <a:p>
            <a:pPr marL="0" lvl="0" indent="0" algn="just">
              <a:buNone/>
            </a:pPr>
            <a:r>
              <a:rPr lang="ro-RO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 Alte documente doveditoare care fac obiectul criteriilor generale și specifice de înscriere, menționate anterior sau cuprinse </a:t>
            </a:r>
            <a:r>
              <a:rPr lang="ro-RO" sz="5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ro-RO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un anunț separat </a:t>
            </a:r>
          </a:p>
          <a:p>
            <a:pPr marL="0" lvl="0" indent="0" algn="just">
              <a:buNone/>
            </a:pPr>
            <a:r>
              <a:rPr lang="ro-RO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10.Declarația- acord, semnată de ambii părinți. </a:t>
            </a:r>
          </a:p>
          <a:p>
            <a:pPr marL="0" indent="0" algn="just">
              <a:buNone/>
            </a:pPr>
            <a:r>
              <a:rPr lang="en-US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</a:t>
            </a:r>
            <a:r>
              <a:rPr lang="ro-RO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Declarația tip pe proprie răspundere (Anexa nr. 5 – doar pentru documentele transmise prin e-mail sau prin poștă, cu confirmare de primire)</a:t>
            </a:r>
          </a:p>
          <a:p>
            <a:pPr marL="0" lvl="0" indent="0" algn="just">
              <a:buNone/>
            </a:pPr>
            <a:endParaRPr lang="ro-RO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o-RO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DOCUMENTELE MEDICALE: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sz="5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fișa medicală și adeverința de intrare în colectivitate</a:t>
            </a:r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ambele eliberate de către medicul de familie/ pediatrul copilului, în care se menționează starea de sănătate a copilului (din punct de vedere clinic); </a:t>
            </a:r>
            <a:r>
              <a:rPr lang="ro-RO" sz="5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adeverința este necesară în prima zi de prezentare a copilului în unitatea de învățământ;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5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avizul epidemiologic </a:t>
            </a:r>
            <a:r>
              <a:rPr lang="ro-RO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conform prevederilor elaborate de M.S., cu privire la intrarea copilului în colectivitate (</a:t>
            </a:r>
            <a:r>
              <a:rPr lang="ro-RO" sz="5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va preda cadrelor medicale în prima zi de prezentare a copilului la Grădiniță). </a:t>
            </a:r>
          </a:p>
          <a:p>
            <a:pPr marL="0" indent="0" algn="just">
              <a:buNone/>
            </a:pPr>
            <a:r>
              <a:rPr lang="ro-RO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o-RO" dirty="0"/>
          </a:p>
        </p:txBody>
      </p:sp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D3D83514-A6B6-A49E-322A-835AC869F3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700855"/>
              </p:ext>
            </p:extLst>
          </p:nvPr>
        </p:nvGraphicFramePr>
        <p:xfrm>
          <a:off x="900113" y="4969565"/>
          <a:ext cx="10758487" cy="365760"/>
        </p:xfrm>
        <a:graphic>
          <a:graphicData uri="http://schemas.openxmlformats.org/drawingml/2006/table">
            <a:tbl>
              <a:tblPr/>
              <a:tblGrid>
                <a:gridCol w="10758487">
                  <a:extLst>
                    <a:ext uri="{9D8B030D-6E8A-4147-A177-3AD203B41FA5}">
                      <a16:colId xmlns:a16="http://schemas.microsoft.com/office/drawing/2014/main" val="1599109209"/>
                    </a:ext>
                  </a:extLst>
                </a:gridCol>
              </a:tblGrid>
              <a:tr h="331305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970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100891"/>
      </p:ext>
    </p:extLst>
  </p:cSld>
  <p:clrMapOvr>
    <a:masterClrMapping/>
  </p:clrMapOvr>
</p:sld>
</file>

<file path=ppt/theme/theme1.xml><?xml version="1.0" encoding="utf-8"?>
<a:theme xmlns:a="http://schemas.openxmlformats.org/drawingml/2006/main" name="Ecuson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{E3671C31-7FEB-4C9C-BBDA-73B128050B7A}TF08bf56db-0078-4b17-959d-3b5cd1536cb9b376ad9d-752f6fa1b03a</Template>
  <TotalTime>300</TotalTime>
  <Words>1776</Words>
  <Application>Microsoft Office PowerPoint</Application>
  <PresentationFormat>Widescreen</PresentationFormat>
  <Paragraphs>97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Gill Sans MT</vt:lpstr>
      <vt:lpstr>Impact</vt:lpstr>
      <vt:lpstr>Times New Roman</vt:lpstr>
      <vt:lpstr>Wingdings</vt:lpstr>
      <vt:lpstr>Ecuson</vt:lpstr>
      <vt:lpstr> INFORMAȚII PRIVIND ÎNSCRIEREA COPIILOR ÎN GRĂDINIȚA „FLOARE DE COLȚ” PENTRU ANUL ȘCOLAR 2026- 2027 </vt:lpstr>
      <vt:lpstr>GRĂDINIȚA „FLOARE DE COLȚ”-UNITATE DE ]NVĂȚĂMÂNT CU PERSONALITATE JURIDICĂ</vt:lpstr>
      <vt:lpstr> CALENDARUL ÎNSCRIERII LA GRĂDINIȚĂ/CREȘĂ </vt:lpstr>
      <vt:lpstr> CALENDARUL ÎNSCRIERII LA GRĂDINIȚĂ/CREȘĂ </vt:lpstr>
      <vt:lpstr> CALENDARUL ÎNSCRIERII LA GRĂDINIȚĂ/CREȘĂ </vt:lpstr>
      <vt:lpstr> INFORMAȚII PRIVIND PROGRAMUL DE ÎNSCRIERI </vt:lpstr>
      <vt:lpstr>CRITERII GENERALE PENTRU DEPARTAJARE-NIVEL ANTEPREȘCOLAR (cu respectarea art. 11 (2) din Metodologie)</vt:lpstr>
      <vt:lpstr>CRITERII GENERALE PENTRU DEPARTAJARE-NIVEL PREȘCOLAR  (cu respectarea art. 11 (3) din MetodologiE)    </vt:lpstr>
      <vt:lpstr> DOSARUL DE  ÎNSCRIERE VA CUPRINDE URRMĂTOARELE ACTE: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Utilizator</dc:creator>
  <cp:lastModifiedBy>User</cp:lastModifiedBy>
  <cp:revision>3</cp:revision>
  <cp:lastPrinted>2026-05-15T11:08:14Z</cp:lastPrinted>
  <dcterms:created xsi:type="dcterms:W3CDTF">2026-05-13T16:54:43Z</dcterms:created>
  <dcterms:modified xsi:type="dcterms:W3CDTF">2026-05-15T11:26:04Z</dcterms:modified>
</cp:coreProperties>
</file>